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234440"/>
            <a:ext cx="10698480" cy="2194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5400">
                <a:solidFill>
                  <a:srgbClr val="E8A838"/>
                </a:solidFill>
                <a:latin typeface="Aptos Display"/>
              </a:defRPr>
            </a:pPr>
            <a:r>
              <a:t>WHAT IS A DISCIPLE?</a:t>
            </a:r>
          </a:p>
          <a:p>
            <a:pPr algn="ctr">
              <a:defRPr sz="3200">
                <a:solidFill>
                  <a:srgbClr val="FFFFFF"/>
                </a:solidFill>
                <a:latin typeface="Aptos"/>
              </a:defRPr>
            </a:pPr>
            <a:r>
              <a:t>A disciple is a learner.</a:t>
            </a:r>
          </a:p>
          <a:p>
            <a:pPr algn="ctr">
              <a:defRPr sz="2300">
                <a:solidFill>
                  <a:srgbClr val="BEBEBE"/>
                </a:solidFill>
                <a:latin typeface="Aptos"/>
              </a:defRPr>
            </a:pPr>
            <a:r>
              <a:t>Luke 6:40 • Matthew 28:18–20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OPENING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000">
                <a:solidFill>
                  <a:srgbClr val="FFFFFF"/>
                </a:solidFill>
                <a:latin typeface="Aptos"/>
              </a:defRPr>
            </a:pPr>
            <a:r>
              <a:t>What is a disciple?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OPENING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000">
                <a:solidFill>
                  <a:srgbClr val="FFFFFF"/>
                </a:solidFill>
                <a:latin typeface="Aptos"/>
              </a:defRPr>
            </a:pPr>
            <a:r>
              <a:t>What is a disciple?</a:t>
            </a:r>
          </a:p>
          <a:p>
            <a:pPr>
              <a:spcAft>
                <a:spcPts val="1400"/>
              </a:spcAft>
              <a:defRPr sz="3000">
                <a:solidFill>
                  <a:srgbClr val="FFFFFF"/>
                </a:solidFill>
                <a:latin typeface="Aptos"/>
              </a:defRPr>
            </a:pPr>
            <a:r>
              <a:t>Most Christians would probably answer: “A follower of Jesus.”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OPENING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000">
                <a:solidFill>
                  <a:srgbClr val="FFFFFF"/>
                </a:solidFill>
                <a:latin typeface="Aptos"/>
              </a:defRPr>
            </a:pPr>
            <a:r>
              <a:t>What is a disciple?</a:t>
            </a:r>
          </a:p>
          <a:p>
            <a:pPr>
              <a:spcAft>
                <a:spcPts val="1400"/>
              </a:spcAft>
              <a:defRPr sz="3000">
                <a:solidFill>
                  <a:srgbClr val="FFFFFF"/>
                </a:solidFill>
                <a:latin typeface="Aptos"/>
              </a:defRPr>
            </a:pPr>
            <a:r>
              <a:t>Most Christians would probably answer: “A follower of Jesus.”</a:t>
            </a:r>
          </a:p>
          <a:p>
            <a:pPr>
              <a:spcAft>
                <a:spcPts val="1400"/>
              </a:spcAft>
              <a:defRPr sz="3000">
                <a:solidFill>
                  <a:srgbClr val="FFFFFF"/>
                </a:solidFill>
                <a:latin typeface="Aptos"/>
              </a:defRPr>
            </a:pPr>
            <a:r>
              <a:t>When we are talking about a disciple of Jesus, that is true.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OPENING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000">
                <a:solidFill>
                  <a:srgbClr val="FFFFFF"/>
                </a:solidFill>
                <a:latin typeface="Aptos"/>
              </a:defRPr>
            </a:pPr>
            <a:r>
              <a:t>What is a disciple?</a:t>
            </a:r>
          </a:p>
          <a:p>
            <a:pPr>
              <a:spcAft>
                <a:spcPts val="1400"/>
              </a:spcAft>
              <a:defRPr sz="3000">
                <a:solidFill>
                  <a:srgbClr val="FFFFFF"/>
                </a:solidFill>
                <a:latin typeface="Aptos"/>
              </a:defRPr>
            </a:pPr>
            <a:r>
              <a:t>Most Christians would probably answer: “A follower of Jesus.”</a:t>
            </a:r>
          </a:p>
          <a:p>
            <a:pPr>
              <a:spcAft>
                <a:spcPts val="1400"/>
              </a:spcAft>
              <a:defRPr sz="3000">
                <a:solidFill>
                  <a:srgbClr val="FFFFFF"/>
                </a:solidFill>
                <a:latin typeface="Aptos"/>
              </a:defRPr>
            </a:pPr>
            <a:r>
              <a:t>When we are talking about a disciple of Jesus, that is true.</a:t>
            </a:r>
          </a:p>
          <a:p>
            <a:pPr>
              <a:spcAft>
                <a:spcPts val="1400"/>
              </a:spcAft>
              <a:defRPr sz="3000">
                <a:solidFill>
                  <a:srgbClr val="FFFFFF"/>
                </a:solidFill>
                <a:latin typeface="Aptos"/>
              </a:defRPr>
            </a:pPr>
            <a:r>
              <a:t>But what does the word disciple itself mean?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STRIP THE WORD DOWN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200">
                <a:solidFill>
                  <a:srgbClr val="FFFFFF"/>
                </a:solidFill>
                <a:latin typeface="Aptos"/>
              </a:defRPr>
            </a:pPr>
            <a:r>
              <a:t>The Greek word translated disciple is mathētēs.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STRIP THE WORD DOWN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200">
                <a:solidFill>
                  <a:srgbClr val="FFFFFF"/>
                </a:solidFill>
                <a:latin typeface="Aptos"/>
              </a:defRPr>
            </a:pPr>
            <a:r>
              <a:t>The Greek word translated disciple is mathētēs.</a:t>
            </a:r>
          </a:p>
          <a:p>
            <a:pPr>
              <a:spcAft>
                <a:spcPts val="1400"/>
              </a:spcAft>
              <a:defRPr sz="3200">
                <a:solidFill>
                  <a:srgbClr val="FFFFFF"/>
                </a:solidFill>
                <a:latin typeface="Aptos"/>
              </a:defRPr>
            </a:pPr>
            <a:r>
              <a:t>LEARNER.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STRIP THE WORD DOWN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200">
                <a:solidFill>
                  <a:srgbClr val="FFFFFF"/>
                </a:solidFill>
                <a:latin typeface="Aptos"/>
              </a:defRPr>
            </a:pPr>
            <a:r>
              <a:t>The Greek word translated disciple is mathētēs.</a:t>
            </a:r>
          </a:p>
          <a:p>
            <a:pPr>
              <a:spcAft>
                <a:spcPts val="1400"/>
              </a:spcAft>
              <a:defRPr sz="3200">
                <a:solidFill>
                  <a:srgbClr val="FFFFFF"/>
                </a:solidFill>
                <a:latin typeface="Aptos"/>
              </a:defRPr>
            </a:pPr>
            <a:r>
              <a:t>LEARNER.</a:t>
            </a:r>
          </a:p>
          <a:p>
            <a:pPr>
              <a:spcAft>
                <a:spcPts val="1400"/>
              </a:spcAft>
              <a:defRPr sz="3200">
                <a:solidFill>
                  <a:srgbClr val="FFFFFF"/>
                </a:solidFill>
                <a:latin typeface="Aptos"/>
              </a:defRPr>
            </a:pPr>
            <a:r>
              <a:t>PUPIL.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STRIP THE WORD DOWN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200">
                <a:solidFill>
                  <a:srgbClr val="FFFFFF"/>
                </a:solidFill>
                <a:latin typeface="Aptos"/>
              </a:defRPr>
            </a:pPr>
            <a:r>
              <a:t>The Greek word translated disciple is mathētēs.</a:t>
            </a:r>
          </a:p>
          <a:p>
            <a:pPr>
              <a:spcAft>
                <a:spcPts val="1400"/>
              </a:spcAft>
              <a:defRPr sz="3200">
                <a:solidFill>
                  <a:srgbClr val="FFFFFF"/>
                </a:solidFill>
                <a:latin typeface="Aptos"/>
              </a:defRPr>
            </a:pPr>
            <a:r>
              <a:t>LEARNER.</a:t>
            </a:r>
          </a:p>
          <a:p>
            <a:pPr>
              <a:spcAft>
                <a:spcPts val="1400"/>
              </a:spcAft>
              <a:defRPr sz="3200">
                <a:solidFill>
                  <a:srgbClr val="FFFFFF"/>
                </a:solidFill>
                <a:latin typeface="Aptos"/>
              </a:defRPr>
            </a:pPr>
            <a:r>
              <a:t>PUPIL.</a:t>
            </a:r>
          </a:p>
          <a:p>
            <a:pPr>
              <a:spcAft>
                <a:spcPts val="1400"/>
              </a:spcAft>
              <a:defRPr sz="3200">
                <a:solidFill>
                  <a:srgbClr val="FFFFFF"/>
                </a:solidFill>
                <a:latin typeface="Aptos"/>
              </a:defRPr>
            </a:pPr>
            <a:r>
              <a:t>STUDENT.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STRIP THE WORD DOWN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200">
                <a:solidFill>
                  <a:srgbClr val="FFFFFF"/>
                </a:solidFill>
                <a:latin typeface="Aptos"/>
              </a:defRPr>
            </a:pPr>
            <a:r>
              <a:t>The Greek word translated disciple is mathētēs.</a:t>
            </a:r>
          </a:p>
          <a:p>
            <a:pPr>
              <a:spcAft>
                <a:spcPts val="1400"/>
              </a:spcAft>
              <a:defRPr sz="3200">
                <a:solidFill>
                  <a:srgbClr val="FFFFFF"/>
                </a:solidFill>
                <a:latin typeface="Aptos"/>
              </a:defRPr>
            </a:pPr>
            <a:r>
              <a:t>LEARNER.</a:t>
            </a:r>
          </a:p>
          <a:p>
            <a:pPr>
              <a:spcAft>
                <a:spcPts val="1400"/>
              </a:spcAft>
              <a:defRPr sz="3200">
                <a:solidFill>
                  <a:srgbClr val="FFFFFF"/>
                </a:solidFill>
                <a:latin typeface="Aptos"/>
              </a:defRPr>
            </a:pPr>
            <a:r>
              <a:t>PUPIL.</a:t>
            </a:r>
          </a:p>
          <a:p>
            <a:pPr>
              <a:spcAft>
                <a:spcPts val="1400"/>
              </a:spcAft>
              <a:defRPr sz="3200">
                <a:solidFill>
                  <a:srgbClr val="FFFFFF"/>
                </a:solidFill>
                <a:latin typeface="Aptos"/>
              </a:defRPr>
            </a:pPr>
            <a:r>
              <a:t>STUDENT.</a:t>
            </a:r>
          </a:p>
          <a:p>
            <a:pPr>
              <a:spcAft>
                <a:spcPts val="1400"/>
              </a:spcAft>
              <a:defRPr sz="3200">
                <a:solidFill>
                  <a:srgbClr val="FFFFFF"/>
                </a:solidFill>
                <a:latin typeface="Aptos"/>
              </a:defRPr>
            </a:pPr>
            <a:r>
              <a:t>A disciple is someone who learns from another.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THE FOUNDATION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4400">
                <a:solidFill>
                  <a:srgbClr val="FFFFFF"/>
                </a:solidFill>
                <a:latin typeface="Aptos"/>
              </a:defRPr>
            </a:pPr>
            <a:r>
              <a:t>DISCIPLE = LEARNER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NOW ASK THE NEXT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If a disciple is a learner...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NOW ASK THE NEXT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If a disciple is a learner...</a:t>
            </a:r>
          </a:p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What does a learner actually do?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1. A LEARNER NEEDS A TEACHER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900">
                <a:solidFill>
                  <a:srgbClr val="FFFFFF"/>
                </a:solidFill>
                <a:latin typeface="Aptos"/>
              </a:defRPr>
            </a:pPr>
            <a:r>
              <a:t>You cannot have the relationship of disciple without somebody functioning as teacher.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1. A LEARNER NEEDS A TEACHER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900">
                <a:solidFill>
                  <a:srgbClr val="FFFFFF"/>
                </a:solidFill>
                <a:latin typeface="Aptos"/>
              </a:defRPr>
            </a:pPr>
            <a:r>
              <a:t>You cannot have the relationship of disciple without somebody functioning as teacher.</a:t>
            </a:r>
          </a:p>
          <a:p>
            <a:pPr>
              <a:spcAft>
                <a:spcPts val="1400"/>
              </a:spcAft>
              <a:defRPr sz="2900">
                <a:solidFill>
                  <a:srgbClr val="FFFFFF"/>
                </a:solidFill>
                <a:latin typeface="Aptos"/>
              </a:defRPr>
            </a:pPr>
            <a:r>
              <a:t>Jesus puts disciple and teacher together in Luke 6:40.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LUKE 6:40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1554480"/>
            <a:ext cx="10058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200"/>
              </a:spcAft>
              <a:defRPr sz="3100">
                <a:solidFill>
                  <a:srgbClr val="FAF9F6"/>
                </a:solidFill>
                <a:latin typeface="Georgia"/>
              </a:defRPr>
            </a:pPr>
            <a:r>
              <a:t>“A disciple is not above his teacher, but everyone who is fully trained will be like his teacher.”</a:t>
            </a:r>
          </a:p>
          <a:p>
            <a:pPr algn="ctr">
              <a:defRPr b="1" sz="2300">
                <a:solidFill>
                  <a:srgbClr val="E8A838"/>
                </a:solidFill>
                <a:latin typeface="Aptos"/>
              </a:defRPr>
            </a:pPr>
            <a:r>
              <a:t>Luke 6:40 (CSB)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LOOK AT THE PROCESS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DISCIPLE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LOOK AT THE PROCESS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DISCIPLE</a:t>
            </a:r>
          </a:p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TEACHER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LOOK AT THE PROCESS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DISCIPLE</a:t>
            </a:r>
          </a:p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TEACHER</a:t>
            </a:r>
          </a:p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TRAINING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LOOK AT THE PROCESS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DISCIPLE</a:t>
            </a:r>
          </a:p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TEACHER</a:t>
            </a:r>
          </a:p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TRAINING</a:t>
            </a:r>
          </a:p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LIKENESS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THE PROCESS IN MOTION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TEACHER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THE PROCESS IN MOTION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TEACHER</a:t>
            </a:r>
          </a:p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↓  LEARNER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THE PROCESS IN MOTION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TEACHER</a:t>
            </a:r>
          </a:p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↓  LEARNER</a:t>
            </a:r>
          </a:p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↓  TRAINING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THE PROCESS IN MOTION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TEACHER</a:t>
            </a:r>
          </a:p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↓  LEARNER</a:t>
            </a:r>
          </a:p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↓  TRAINING</a:t>
            </a:r>
          </a:p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↓  LIKENESS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DISCIPLESHIP IS FORMATION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 disciple starts as a learner.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DISCIPLESHIP IS FORMATION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 disciple starts as a learner.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 teacher provides instruction.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DISCIPLESHIP IS FORMATION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 disciple starts as a learner.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 teacher provides instruction.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 learner undergoes training.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DISCIPLESHIP IS FORMATION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 disciple starts as a learner.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 teacher provides instruction.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 learner undergoes training.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 learner increasingly becomes like the teacher.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DISCIPLESHIP IS FORMATION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 disciple starts as a learner.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 teacher provides instruction.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 learner undergoes training.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 learner increasingly becomes like the teacher.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Discipleship is not merely information. It is formation.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2. A LEARNER LISTENS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Jesus teaches.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2. A LEARNER LISTENS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Jesus teaches.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The disciples listen.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2. A LEARNER LISTENS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Jesus teaches.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The disciples listen.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A disciple cannot learn while refusing to listen to the teacher.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2. A LEARNER LISTENS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Jesus teaches.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The disciples listen.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A disciple cannot learn while refusing to listen to the teacher.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If Jesus is my Teacher: Am I listening to what He is teaching?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3. A LEARNER ASKS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Learners do not understand everything.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3. A LEARNER ASKS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Learners do not understand everything.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Matthew 13:36 — the disciples ask Jesus to explain the parable.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3. A LEARNER ASKS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Learners do not understand everything.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Matthew 13:36 — the disciples ask Jesus to explain the parable.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Luke 11:1 — “Lord, teach us to pray.”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3. A LEARNER ASKS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Learners do not understand everything.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Matthew 13:36 — the disciples ask Jesus to explain the parable.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Luke 11:1 — “Lord, teach us to pray.”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Recognizing “I don’t know” can be the beginning of learning.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4. A LEARNER WATCHES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 disciples are with Jesus.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4. A LEARNER WATCHES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 disciples are with Jesus.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They watch how He treats people.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4. A LEARNER WATCHES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 disciples are with Jesus.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They watch how He treats people.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They watch Him pray.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4. A LEARNER WATCHES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 disciples are with Jesus.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They watch how He treats people.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They watch Him pray.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They watch Him respond to opposition.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4. A LEARNER WATCHES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 disciples are with Jesus.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They watch how He treats people.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They watch Him pray.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They watch Him respond to opposition.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They watch Him serve and handle Scripture.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4. A LEARNER WATCHES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 disciples are with Jesus.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They watch how He treats people.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They watch Him pray.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They watch Him respond to opposition.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They watch Him serve and handle Scripture.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They hear what Jesus says and observe what Jesus does.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5. A LEARNER CAN BE WRONG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Being a disciple does not mean: “I know everything.”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5. A LEARNER CAN BE WRONG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Being a disciple does not mean: “I know everything.”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It means: “I am learning.”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5. A LEARNER CAN BE WRONG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Being a disciple does not mean: “I know everything.”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It means: “I am learning.”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Peter gets things right—and Peter gets things wrong.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5. A LEARNER CAN BE WRONG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Being a disciple does not mean: “I know everything.”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It means: “I am learning.”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Peter gets things right—and Peter gets things wrong.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Jesus corrects him.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5. A LEARNER CAN BE WRONG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Being a disciple does not mean: “I know everything.”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It means: “I am learning.”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Peter gets things right—and Peter gets things wrong.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Jesus corrects him.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A learner must be correctable.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CAN I REALLY LEARN IF...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I cannot be corrected?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CAN I REALLY LEARN IF...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I cannot be corrected?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I already know everything?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CAN I REALLY LEARN IF...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I cannot be corrected?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I already know everything?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Every correction offends me?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CAN I REALLY LEARN IF...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I cannot be corrected?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I already know everything?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Every correction offends me?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Discipleship requires enough humility to say: “Teacher, I was wrong.”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6. A LEARNER PRACTICES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Jesus does not allow the disciples to remain spectators.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6. A LEARNER PRACTICES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Jesus does not allow the disciples to remain spectators.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Luke 9:1–6 — Jesus gives them instructions and sends them.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6. A LEARNER PRACTICES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Jesus does not allow the disciples to remain spectators.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Luke 9:1–6 — Jesus gives them instructions and sends them.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They have watched.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6. A LEARNER PRACTICES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Jesus does not allow the disciples to remain spectators.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Luke 9:1–6 — Jesus gives them instructions and sends them.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They have watched.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They have listened.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6. A LEARNER PRACTICES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Jesus does not allow the disciples to remain spectators.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Luke 9:1–6 — Jesus gives them instructions and sends them.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They have watched.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They have listened.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They have asked questions.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6. A LEARNER PRACTICES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Jesus does not allow the disciples to remain spectators.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Luke 9:1–6 — Jesus gives them instructions and sends them.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They have watched.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They have listened.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They have asked questions.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Now: YOU DO IT.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THIS IS APPRENTICESHIP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600">
                <a:solidFill>
                  <a:srgbClr val="FFFFFF"/>
                </a:solidFill>
                <a:latin typeface="Aptos"/>
              </a:defRPr>
            </a:pPr>
            <a:r>
              <a:t>WATCH ME.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THIS IS APPRENTICESHIP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600">
                <a:solidFill>
                  <a:srgbClr val="FFFFFF"/>
                </a:solidFill>
                <a:latin typeface="Aptos"/>
              </a:defRPr>
            </a:pPr>
            <a:r>
              <a:t>WATCH ME.</a:t>
            </a:r>
          </a:p>
          <a:p>
            <a:pPr>
              <a:spcAft>
                <a:spcPts val="1400"/>
              </a:spcAft>
              <a:defRPr sz="3600">
                <a:solidFill>
                  <a:srgbClr val="FFFFFF"/>
                </a:solidFill>
                <a:latin typeface="Aptos"/>
              </a:defRPr>
            </a:pPr>
            <a:r>
              <a:t>LISTEN TO ME.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THIS IS APPRENTICESHIP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600">
                <a:solidFill>
                  <a:srgbClr val="FFFFFF"/>
                </a:solidFill>
                <a:latin typeface="Aptos"/>
              </a:defRPr>
            </a:pPr>
            <a:r>
              <a:t>WATCH ME.</a:t>
            </a:r>
          </a:p>
          <a:p>
            <a:pPr>
              <a:spcAft>
                <a:spcPts val="1400"/>
              </a:spcAft>
              <a:defRPr sz="3600">
                <a:solidFill>
                  <a:srgbClr val="FFFFFF"/>
                </a:solidFill>
                <a:latin typeface="Aptos"/>
              </a:defRPr>
            </a:pPr>
            <a:r>
              <a:t>LISTEN TO ME.</a:t>
            </a:r>
          </a:p>
          <a:p>
            <a:pPr>
              <a:spcAft>
                <a:spcPts val="1400"/>
              </a:spcAft>
              <a:defRPr sz="3600">
                <a:solidFill>
                  <a:srgbClr val="FFFFFF"/>
                </a:solidFill>
                <a:latin typeface="Aptos"/>
              </a:defRPr>
            </a:pPr>
            <a:r>
              <a:t>LEARN FROM ME.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THIS IS APPRENTICESHIP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600">
                <a:solidFill>
                  <a:srgbClr val="FFFFFF"/>
                </a:solidFill>
                <a:latin typeface="Aptos"/>
              </a:defRPr>
            </a:pPr>
            <a:r>
              <a:t>WATCH ME.</a:t>
            </a:r>
          </a:p>
          <a:p>
            <a:pPr>
              <a:spcAft>
                <a:spcPts val="1400"/>
              </a:spcAft>
              <a:defRPr sz="3600">
                <a:solidFill>
                  <a:srgbClr val="FFFFFF"/>
                </a:solidFill>
                <a:latin typeface="Aptos"/>
              </a:defRPr>
            </a:pPr>
            <a:r>
              <a:t>LISTEN TO ME.</a:t>
            </a:r>
          </a:p>
          <a:p>
            <a:pPr>
              <a:spcAft>
                <a:spcPts val="1400"/>
              </a:spcAft>
              <a:defRPr sz="3600">
                <a:solidFill>
                  <a:srgbClr val="FFFFFF"/>
                </a:solidFill>
                <a:latin typeface="Aptos"/>
              </a:defRPr>
            </a:pPr>
            <a:r>
              <a:t>LEARN FROM ME.</a:t>
            </a:r>
          </a:p>
          <a:p>
            <a:pPr>
              <a:spcAft>
                <a:spcPts val="1400"/>
              </a:spcAft>
              <a:defRPr sz="3600">
                <a:solidFill>
                  <a:srgbClr val="FFFFFF"/>
                </a:solidFill>
                <a:latin typeface="Aptos"/>
              </a:defRPr>
            </a:pPr>
            <a:r>
              <a:t>NOW PRACTICE WHAT YOU HAVE LEARNED.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7. A LEARNER IS BEING TRAINED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takes time.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7. A LEARNER IS BEING TRAINED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takes time.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involves repetition.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7. A LEARNER IS BEING TRAINED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takes time.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involves repetition.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involves mistakes.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7. A LEARNER IS BEING TRAINED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takes time.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involves repetition.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involves mistakes.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involves correction.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7. A LEARNER IS BEING TRAINED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takes time.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involves repetition.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involves mistakes.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involves correction.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involves practice.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7. A LEARNER IS BEING TRAINED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takes time.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involves repetition.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involves mistakes.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involves correction.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involves practice.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Training involves growth.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A DISCIPLE HAS NOT ARRIVED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800">
                <a:solidFill>
                  <a:srgbClr val="FFFFFF"/>
                </a:solidFill>
                <a:latin typeface="Aptos"/>
              </a:defRPr>
            </a:pPr>
            <a:r>
              <a:t>A disciple is living a life of learning under Jesus.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8. THE GOAL IS LIKENESS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listen?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8. THE GOAL IS LIKENESS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listen?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ask questions?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8. THE GOAL IS LIKENESS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listen?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ask questions?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observe?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8. THE GOAL IS LIKENESS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listen?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ask questions?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observe?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receive correction?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8. THE GOAL IS LIKENESS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listen?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ask questions?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observe?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receive correction?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practice?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8. THE GOAL IS LIKENESS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listen?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ask questions?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observe?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receive correction?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practice?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train?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8. THE GOAL IS LIKENESS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listen?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ask questions?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observe?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receive correction?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practice?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Why train?</a:t>
            </a:r>
          </a:p>
          <a:p>
            <a:pPr>
              <a:spcAft>
                <a:spcPts val="1400"/>
              </a:spcAft>
              <a:defRPr sz="2600">
                <a:solidFill>
                  <a:srgbClr val="FFFFFF"/>
                </a:solidFill>
                <a:latin typeface="Aptos"/>
              </a:defRPr>
            </a:pPr>
            <a:r>
              <a:t>Because the fully trained disciple will be like the teacher.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WHAT SHOULD THE TRAINING PRODUCE?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forgiveness?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WHAT SHOULD THE TRAINING PRODUCE?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forgiveness?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mercy?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WHAT SHOULD THE TRAINING PRODUCE?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forgiveness?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mercy?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humility?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WHAT SHOULD THE TRAINING PRODUCE?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forgiveness?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mercy?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humility?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obedience?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WHAT SHOULD THE TRAINING PRODUCE?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forgiveness?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mercy?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humility?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obedience?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sacrificial love?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WHAT SHOULD THE TRAINING PRODUCE?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forgiveness?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mercy?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humility?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obedience?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Am I learning sacrificial love?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Is the Teacher’s instruction showing up in the learner?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NOW LOOK AT THE GREAT COMMISSION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1554480"/>
            <a:ext cx="10058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200"/>
              </a:spcAft>
              <a:defRPr sz="2400">
                <a:solidFill>
                  <a:srgbClr val="FAF9F6"/>
                </a:solidFill>
                <a:latin typeface="Georgia"/>
              </a:defRPr>
            </a:pPr>
            <a:r>
              <a:t>“Go, therefore, and make disciples of all nations, baptizing them in the name of the Father and of the Son and of the Holy Spirit, teaching them to observe everything I have commanded you. And remember, I am with you always, to the end of the age.”</a:t>
            </a:r>
          </a:p>
          <a:p>
            <a:pPr algn="ctr">
              <a:defRPr b="1" sz="2300">
                <a:solidFill>
                  <a:srgbClr val="E8A838"/>
                </a:solidFill>
                <a:latin typeface="Aptos"/>
              </a:defRPr>
            </a:pPr>
            <a:r>
              <a:t>Matthew 28:19–20 (CSB)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JESUS SAYS: MAKE DISCIPLES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900">
                <a:solidFill>
                  <a:srgbClr val="FFFFFF"/>
                </a:solidFill>
                <a:latin typeface="Aptos"/>
              </a:defRPr>
            </a:pPr>
            <a:r>
              <a:t>If a disciple is a learner...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JESUS SAYS: MAKE DISCIPLES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900">
                <a:solidFill>
                  <a:srgbClr val="FFFFFF"/>
                </a:solidFill>
                <a:latin typeface="Aptos"/>
              </a:defRPr>
            </a:pPr>
            <a:r>
              <a:t>If a disciple is a learner...</a:t>
            </a:r>
          </a:p>
          <a:p>
            <a:pPr>
              <a:spcAft>
                <a:spcPts val="1400"/>
              </a:spcAft>
              <a:defRPr sz="2900">
                <a:solidFill>
                  <a:srgbClr val="FFFFFF"/>
                </a:solidFill>
                <a:latin typeface="Aptos"/>
              </a:defRPr>
            </a:pPr>
            <a:r>
              <a:t>Jesus commands His disciples to make more learners of Jesus.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JESUS SAYS: MAKE DISCIPLES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900">
                <a:solidFill>
                  <a:srgbClr val="FFFFFF"/>
                </a:solidFill>
                <a:latin typeface="Aptos"/>
              </a:defRPr>
            </a:pPr>
            <a:r>
              <a:t>If a disciple is a learner...</a:t>
            </a:r>
          </a:p>
          <a:p>
            <a:pPr>
              <a:spcAft>
                <a:spcPts val="1400"/>
              </a:spcAft>
              <a:defRPr sz="2900">
                <a:solidFill>
                  <a:srgbClr val="FFFFFF"/>
                </a:solidFill>
                <a:latin typeface="Aptos"/>
              </a:defRPr>
            </a:pPr>
            <a:r>
              <a:t>Jesus commands His disciples to make more learners of Jesus.</a:t>
            </a:r>
          </a:p>
          <a:p>
            <a:pPr>
              <a:spcAft>
                <a:spcPts val="1400"/>
              </a:spcAft>
              <a:defRPr sz="2900">
                <a:solidFill>
                  <a:srgbClr val="FFFFFF"/>
                </a:solidFill>
                <a:latin typeface="Aptos"/>
              </a:defRPr>
            </a:pPr>
            <a:r>
              <a:t>Then He says: “teaching them...”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JESUS SAYS: MAKE DISCIPLES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900">
                <a:solidFill>
                  <a:srgbClr val="FFFFFF"/>
                </a:solidFill>
                <a:latin typeface="Aptos"/>
              </a:defRPr>
            </a:pPr>
            <a:r>
              <a:t>If a disciple is a learner...</a:t>
            </a:r>
          </a:p>
          <a:p>
            <a:pPr>
              <a:spcAft>
                <a:spcPts val="1400"/>
              </a:spcAft>
              <a:defRPr sz="2900">
                <a:solidFill>
                  <a:srgbClr val="FFFFFF"/>
                </a:solidFill>
                <a:latin typeface="Aptos"/>
              </a:defRPr>
            </a:pPr>
            <a:r>
              <a:t>Jesus commands His disciples to make more learners of Jesus.</a:t>
            </a:r>
          </a:p>
          <a:p>
            <a:pPr>
              <a:spcAft>
                <a:spcPts val="1400"/>
              </a:spcAft>
              <a:defRPr sz="2900">
                <a:solidFill>
                  <a:srgbClr val="FFFFFF"/>
                </a:solidFill>
                <a:latin typeface="Aptos"/>
              </a:defRPr>
            </a:pPr>
            <a:r>
              <a:t>Then He says: “teaching them...”</a:t>
            </a:r>
          </a:p>
          <a:p>
            <a:pPr>
              <a:spcAft>
                <a:spcPts val="1400"/>
              </a:spcAft>
              <a:defRPr sz="2900">
                <a:solidFill>
                  <a:srgbClr val="FFFFFF"/>
                </a:solidFill>
                <a:latin typeface="Aptos"/>
              </a:defRPr>
            </a:pPr>
            <a:r>
              <a:t>Learning and teaching belong together.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BUT NOTICE WHAT JESUS SAYS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He does not merely say: “Teach them everything I said.”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BUT NOTICE WHAT JESUS SAYS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He does not merely say: “Teach them everything I said.”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He says: “teaching them to OBSERVE everything I have commanded you.”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BUT NOTICE WHAT JESUS SAYS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He does not merely say: “Teach them everything I said.”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He says: “teaching them to OBSERVE everything I have commanded you.”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The goal is not merely information.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BUT NOTICE WHAT JESUS SAYS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He does not merely say: “Teach them everything I said.”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He says: “teaching them to OBSERVE everything I have commanded you.”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The goal is not merely information.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The learner is taught to live what Jesus taught.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THE GREAT COMMISSION CYCLE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JESUS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THE GREAT COMMISSION CYCLE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JESUS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DISCIPLES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THE GREAT COMMISSION CYCLE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JESUS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DISCIPLES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LEARNING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THE GREAT COMMISSION CYCLE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JESUS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DISCIPLES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LEARNING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TRAINING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THE GREAT COMMISSION CYCLE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JESUS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DISCIPLES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LEARNING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TRAINING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OBEDIENCE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THE GREAT COMMISSION CYCLE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JESUS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DISCIPLES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LEARNING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TRAINING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OBEDIENCE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LIKENESS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THE GREAT COMMISSION CYCLE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JESUS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DISCIPLES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LEARNING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TRAINING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OBEDIENCE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LIKENESS</a:t>
            </a:r>
          </a:p>
          <a:p>
            <a:pPr>
              <a:spcAft>
                <a:spcPts val="1400"/>
              </a:spcAft>
              <a:defRPr sz="3100">
                <a:solidFill>
                  <a:srgbClr val="FFFFFF"/>
                </a:solidFill>
                <a:latin typeface="Aptos"/>
              </a:defRPr>
            </a:pPr>
            <a:r>
              <a:t>↓  MAKING MORE DISCIPLES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SO WHAT DOES A LEARNER LOOK LIKE?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LISTENS.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SO WHAT DOES A LEARNER LOOK LIKE?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LISTENS.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ASKS.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SO WHAT DOES A LEARNER LOOK LIKE?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LISTENS.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ASKS.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WATCHES.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SO WHAT DOES A LEARNER LOOK LIKE?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LISTENS.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ASKS.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WATCHES.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RECEIVES CORRECTION.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SO WHAT DOES A LEARNER LOOK LIKE?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LISTENS.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ASKS.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WATCHES.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RECEIVES CORRECTION.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PRACTICES.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SO WHAT DOES A LEARNER LOOK LIKE?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LISTENS.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ASKS.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WATCHES.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RECEIVES CORRECTION.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PRACTICES.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TRAINS.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SO WHAT DOES A LEARNER LOOK LIKE?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LISTENS.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ASKS.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WATCHES.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RECEIVES CORRECTION.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PRACTICES.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TRAINS.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GROWS.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SO WHAT DOES A LEARNER LOOK LIKE?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LISTENS.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ASKS.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WATCHES.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RECEIVES CORRECTION.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PRACTICES.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TRAINS.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GROWS.</a:t>
            </a:r>
          </a:p>
          <a:p>
            <a:pPr>
              <a:spcAft>
                <a:spcPts val="1400"/>
              </a:spcAft>
              <a:defRPr sz="2500">
                <a:solidFill>
                  <a:srgbClr val="FFFFFF"/>
                </a:solidFill>
                <a:latin typeface="Aptos"/>
              </a:defRPr>
            </a:pPr>
            <a:r>
              <a:t>A learner increasingly BECOMES LIKE THE TEACHER.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DISCUSSION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Can you be a learner if you refuse to listen?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DISCUSSION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Can you be a learner if you refuse to listen?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Can you be a learner if nobody can correct you?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DISCUSSION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Can you be a learner if you refuse to listen?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Can you be a learner if nobody can correct you?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Can you be a learner if you never ask questions?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DISCUSSION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Can you be a learner if you refuse to listen?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Can you be a learner if nobody can correct you?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Can you be a learner if you never ask questions?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Can you be a learner if you hear instruction but never practice it?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KEEP THINKING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Is knowing something the same as learning it?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KEEP THINKING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Is knowing something the same as learning it?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What is the difference between knowing what Jesus said and being trained by what Jesus said?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KEEP THINKING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Is knowing something the same as learning it?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What is the difference between knowing what Jesus said and being trained by what Jesus said?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Why does Jesus say the trained disciple becomes like the teacher?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KEEP THINKING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Is knowing something the same as learning it?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What is the difference between knowing what Jesus said and being trained by what Jesus said?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Why does Jesus say the trained disciple becomes like the teacher?</a:t>
            </a:r>
          </a:p>
          <a:p>
            <a:pPr>
              <a:spcAft>
                <a:spcPts val="1400"/>
              </a:spcAft>
              <a:defRPr sz="2700">
                <a:solidFill>
                  <a:srgbClr val="FFFFFF"/>
                </a:solidFill>
                <a:latin typeface="Aptos"/>
              </a:defRPr>
            </a:pPr>
            <a:r>
              <a:t>Why does the Great Commission say “teaching them to observe”?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THE PERSONAL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900">
                <a:solidFill>
                  <a:srgbClr val="FFFFFF"/>
                </a:solidFill>
                <a:latin typeface="Aptos"/>
              </a:defRPr>
            </a:pPr>
            <a:r>
              <a:t>IF JESUS IS MY TEACHER,</a:t>
            </a:r>
          </a:p>
          <a:p>
            <a:pPr>
              <a:spcAft>
                <a:spcPts val="1400"/>
              </a:spcAft>
              <a:defRPr sz="3900">
                <a:solidFill>
                  <a:srgbClr val="FFFFFF"/>
                </a:solidFill>
                <a:latin typeface="Aptos"/>
              </a:defRPr>
            </a:pPr>
            <a:r>
              <a:t>WHAT AM I CURRENTLY LEARNING FROM HIM?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BRING IT ALL THE WAY BACK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What is a disciple?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BRING IT ALL THE WAY BACK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What is a disciple?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A LEARNER.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BRING IT ALL THE WAY BACK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What is a disciple?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A LEARNER.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What does a learner do?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BRING IT ALL THE WAY BACK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What is a disciple?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A LEARNER.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What does a learner do?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Listens. Watches. Asks. Receives correction. Practices. Trains. Grows.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BRING IT ALL THE WAY BACK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What is a disciple?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A LEARNER.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What does a learner do?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Listens. Watches. Asks. Receives correction. Practices. Trains. Grows.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What does the trained learner become?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BRING IT ALL THE WAY BACK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What is a disciple?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A LEARNER.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What does a learner do?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Listens. Watches. Asks. Receives correction. Practices. Trains. Grows.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What does the trained learner become?</a:t>
            </a:r>
          </a:p>
          <a:p>
            <a:pPr>
              <a:spcAft>
                <a:spcPts val="1400"/>
              </a:spcAft>
              <a:defRPr sz="2800">
                <a:solidFill>
                  <a:srgbClr val="FFFFFF"/>
                </a:solidFill>
                <a:latin typeface="Aptos"/>
              </a:defRPr>
            </a:pPr>
            <a:r>
              <a:t>More like the Teacher.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AND WHAT DID JESUS TELL HIS LEARNERS TO MAKE?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900">
                <a:solidFill>
                  <a:srgbClr val="FFFFFF"/>
                </a:solidFill>
                <a:latin typeface="Aptos"/>
              </a:defRPr>
            </a:pPr>
            <a:r>
              <a:t>MORE DISCIPLES.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AND WHAT DID JESUS TELL HIS LEARNERS TO MAKE?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900">
                <a:solidFill>
                  <a:srgbClr val="FFFFFF"/>
                </a:solidFill>
                <a:latin typeface="Aptos"/>
              </a:defRPr>
            </a:pPr>
            <a:r>
              <a:t>MORE DISCIPLES.</a:t>
            </a:r>
          </a:p>
          <a:p>
            <a:pPr>
              <a:spcAft>
                <a:spcPts val="1400"/>
              </a:spcAft>
              <a:defRPr sz="3900">
                <a:solidFill>
                  <a:srgbClr val="FFFFFF"/>
                </a:solidFill>
                <a:latin typeface="Aptos"/>
              </a:defRPr>
            </a:pPr>
            <a:r>
              <a:t>More learners of Jesus.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347472"/>
            <a:ext cx="100584" cy="5897880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36576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E8A838"/>
                </a:solidFill>
                <a:latin typeface="Aptos Display"/>
              </a:defRPr>
            </a:pPr>
            <a:r>
              <a:t>THE LESSON IN ONE SENTENCE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698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900">
                <a:solidFill>
                  <a:srgbClr val="FFFFFF"/>
                </a:solidFill>
                <a:latin typeface="Aptos"/>
              </a:defRPr>
            </a:pPr>
            <a:r>
              <a:t>A disciple of Jesus is a learner of Jesus who is being taught and trained to live what Jesus taught, increasingly become like the Teacher, and eventually help other people become learners of Jesus too.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